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8E1"/>
    <a:srgbClr val="6F267F"/>
    <a:srgbClr val="FECB00"/>
    <a:srgbClr val="729F11"/>
    <a:srgbClr val="111E3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3D9D2-48E7-4018-954F-CF95ECB900AA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8081CECE-1DC1-4F0F-9AD6-3C141FFD67EA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600" b="1" u="sng" dirty="0"/>
            <a:t>Подготовительный этап</a:t>
          </a:r>
          <a:r>
            <a:rPr lang="ru-RU" sz="1600" b="1" dirty="0"/>
            <a:t>: </a:t>
          </a:r>
        </a:p>
        <a:p>
          <a:r>
            <a:rPr lang="ru-RU" sz="1300" dirty="0"/>
            <a:t>разработка программы, подготовка методического материала, отбор кадров, приглашение участников программы из учреждений системы профилактики. </a:t>
          </a:r>
        </a:p>
        <a:p>
          <a:endParaRPr lang="ru-RU" sz="1300" dirty="0"/>
        </a:p>
        <a:p>
          <a:endParaRPr lang="ru-RU" sz="1300" dirty="0"/>
        </a:p>
      </dgm:t>
    </dgm:pt>
    <dgm:pt modelId="{CD417A28-B5EB-4019-8EBB-9ED3DB2F3D6F}" type="parTrans" cxnId="{3A74D0AE-E7EB-43D5-847C-EAB000F55F80}">
      <dgm:prSet/>
      <dgm:spPr/>
      <dgm:t>
        <a:bodyPr/>
        <a:lstStyle/>
        <a:p>
          <a:endParaRPr lang="ru-RU"/>
        </a:p>
      </dgm:t>
    </dgm:pt>
    <dgm:pt modelId="{135CA61B-B27D-4775-B474-0832F622C80F}" type="sibTrans" cxnId="{3A74D0AE-E7EB-43D5-847C-EAB000F55F80}">
      <dgm:prSet/>
      <dgm:spPr/>
      <dgm:t>
        <a:bodyPr/>
        <a:lstStyle/>
        <a:p>
          <a:endParaRPr lang="ru-RU"/>
        </a:p>
      </dgm:t>
    </dgm:pt>
    <dgm:pt modelId="{6BB9CD4C-C02E-4651-B1EE-E1C6D5F232C3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600" b="1" u="sng" dirty="0"/>
            <a:t>Основной этап: </a:t>
          </a:r>
          <a:r>
            <a:rPr lang="ru-RU" sz="1300" dirty="0"/>
            <a:t>реализация идеи программы, проведение информационных, просветительских, познавательных, развлекательных, спортивно-массовых мероприятий по формированию установок на ЗОЖ.</a:t>
          </a:r>
        </a:p>
      </dgm:t>
    </dgm:pt>
    <dgm:pt modelId="{A33B1DFD-8143-483A-825C-ED879EAFB8A6}" type="parTrans" cxnId="{84C05506-BA0A-44FB-8476-E7D749B717B6}">
      <dgm:prSet/>
      <dgm:spPr/>
      <dgm:t>
        <a:bodyPr/>
        <a:lstStyle/>
        <a:p>
          <a:endParaRPr lang="ru-RU"/>
        </a:p>
      </dgm:t>
    </dgm:pt>
    <dgm:pt modelId="{3A5468C5-97B6-4401-B67B-DB4FB0140E6F}" type="sibTrans" cxnId="{84C05506-BA0A-44FB-8476-E7D749B717B6}">
      <dgm:prSet/>
      <dgm:spPr/>
      <dgm:t>
        <a:bodyPr/>
        <a:lstStyle/>
        <a:p>
          <a:endParaRPr lang="ru-RU"/>
        </a:p>
      </dgm:t>
    </dgm:pt>
    <dgm:pt modelId="{D7C72790-68EA-4EDD-8609-FB1840CFBD2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pPr algn="ctr"/>
          <a:r>
            <a:rPr lang="ru-RU" sz="1600" b="1" u="sng" dirty="0"/>
            <a:t>Организационный этап</a:t>
          </a:r>
          <a:r>
            <a:rPr lang="ru-RU" sz="1600" b="1" dirty="0"/>
            <a:t>: </a:t>
          </a:r>
        </a:p>
        <a:p>
          <a:pPr algn="ctr"/>
          <a:r>
            <a:rPr lang="ru-RU" sz="1300" dirty="0"/>
            <a:t>встреча детей, формирование детских отрядов, презентация предстоящей деятельности.</a:t>
          </a:r>
        </a:p>
        <a:p>
          <a:pPr algn="ctr"/>
          <a:endParaRPr lang="ru-RU" sz="1300" dirty="0"/>
        </a:p>
        <a:p>
          <a:pPr algn="ctr"/>
          <a:endParaRPr lang="ru-RU" sz="1300" dirty="0"/>
        </a:p>
        <a:p>
          <a:pPr algn="ctr"/>
          <a:endParaRPr lang="ru-RU" sz="1300" dirty="0"/>
        </a:p>
        <a:p>
          <a:pPr algn="ctr"/>
          <a:endParaRPr lang="ru-RU" sz="1300" dirty="0"/>
        </a:p>
      </dgm:t>
    </dgm:pt>
    <dgm:pt modelId="{7108C371-47AE-43FA-9868-62B0246E4D05}" type="sibTrans" cxnId="{1FFF8B98-D2DC-4941-9753-5137161EB012}">
      <dgm:prSet/>
      <dgm:spPr/>
      <dgm:t>
        <a:bodyPr/>
        <a:lstStyle/>
        <a:p>
          <a:endParaRPr lang="ru-RU"/>
        </a:p>
      </dgm:t>
    </dgm:pt>
    <dgm:pt modelId="{ECD2CF60-1A39-4739-8816-7EE4F317A2F6}" type="parTrans" cxnId="{1FFF8B98-D2DC-4941-9753-5137161EB012}">
      <dgm:prSet/>
      <dgm:spPr/>
      <dgm:t>
        <a:bodyPr/>
        <a:lstStyle/>
        <a:p>
          <a:endParaRPr lang="ru-RU"/>
        </a:p>
      </dgm:t>
    </dgm:pt>
    <dgm:pt modelId="{2BAD4FFA-341B-472E-9CA1-A7C64BBBFE58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600" b="1" u="sng" dirty="0"/>
            <a:t>Заключительный этап</a:t>
          </a:r>
          <a:r>
            <a:rPr lang="ru-RU" sz="1600" b="1" dirty="0"/>
            <a:t>: </a:t>
          </a:r>
        </a:p>
        <a:p>
          <a:r>
            <a:rPr lang="ru-RU" sz="1300" dirty="0"/>
            <a:t>анализ реализации программы и выработка рекомендаций.</a:t>
          </a:r>
        </a:p>
        <a:p>
          <a:endParaRPr lang="ru-RU" sz="1300" dirty="0"/>
        </a:p>
        <a:p>
          <a:endParaRPr lang="ru-RU" sz="1300" dirty="0"/>
        </a:p>
        <a:p>
          <a:endParaRPr lang="ru-RU" sz="1300" dirty="0"/>
        </a:p>
        <a:p>
          <a:endParaRPr lang="ru-RU" sz="1300" dirty="0"/>
        </a:p>
      </dgm:t>
    </dgm:pt>
    <dgm:pt modelId="{437C096A-E320-44EC-A230-B1BCCDFA5509}" type="parTrans" cxnId="{149F3E36-6DDE-4432-8043-10D1735B868E}">
      <dgm:prSet/>
      <dgm:spPr/>
      <dgm:t>
        <a:bodyPr/>
        <a:lstStyle/>
        <a:p>
          <a:endParaRPr lang="ru-RU"/>
        </a:p>
      </dgm:t>
    </dgm:pt>
    <dgm:pt modelId="{48D77845-AC84-431D-BDB0-153A8FF7CA0F}" type="sibTrans" cxnId="{149F3E36-6DDE-4432-8043-10D1735B868E}">
      <dgm:prSet/>
      <dgm:spPr/>
      <dgm:t>
        <a:bodyPr/>
        <a:lstStyle/>
        <a:p>
          <a:endParaRPr lang="ru-RU"/>
        </a:p>
      </dgm:t>
    </dgm:pt>
    <dgm:pt modelId="{4314629E-E948-4ED1-8721-DE5257B2C2FD}" type="pres">
      <dgm:prSet presAssocID="{E553D9D2-48E7-4018-954F-CF95ECB900AA}" presName="CompostProcess" presStyleCnt="0">
        <dgm:presLayoutVars>
          <dgm:dir/>
          <dgm:resizeHandles val="exact"/>
        </dgm:presLayoutVars>
      </dgm:prSet>
      <dgm:spPr/>
    </dgm:pt>
    <dgm:pt modelId="{AA72C074-ABB9-44EF-A7B1-F89CE691E35B}" type="pres">
      <dgm:prSet presAssocID="{E553D9D2-48E7-4018-954F-CF95ECB900AA}" presName="arrow" presStyleLbl="bgShp" presStyleIdx="0" presStyleCnt="1"/>
      <dgm:spPr>
        <a:ln>
          <a:solidFill>
            <a:srgbClr val="002060"/>
          </a:solidFill>
        </a:ln>
      </dgm:spPr>
    </dgm:pt>
    <dgm:pt modelId="{644D4369-F517-4074-91FE-23AC49892D72}" type="pres">
      <dgm:prSet presAssocID="{E553D9D2-48E7-4018-954F-CF95ECB900AA}" presName="linearProcess" presStyleCnt="0"/>
      <dgm:spPr/>
    </dgm:pt>
    <dgm:pt modelId="{2642FAC4-1D98-4942-9800-A0FF0C513C3C}" type="pres">
      <dgm:prSet presAssocID="{8081CECE-1DC1-4F0F-9AD6-3C141FFD67EA}" presName="textNode" presStyleLbl="node1" presStyleIdx="0" presStyleCnt="4" custScaleX="119128">
        <dgm:presLayoutVars>
          <dgm:bulletEnabled val="1"/>
        </dgm:presLayoutVars>
      </dgm:prSet>
      <dgm:spPr/>
    </dgm:pt>
    <dgm:pt modelId="{6ECF3AB1-863A-4FB9-9B8F-0AED65493344}" type="pres">
      <dgm:prSet presAssocID="{135CA61B-B27D-4775-B474-0832F622C80F}" presName="sibTrans" presStyleCnt="0"/>
      <dgm:spPr/>
    </dgm:pt>
    <dgm:pt modelId="{949F8306-8937-415D-9EF4-6D4EAA25FE6E}" type="pres">
      <dgm:prSet presAssocID="{D7C72790-68EA-4EDD-8609-FB1840CFBD2F}" presName="textNode" presStyleLbl="node1" presStyleIdx="1" presStyleCnt="4" custScaleX="116667">
        <dgm:presLayoutVars>
          <dgm:bulletEnabled val="1"/>
        </dgm:presLayoutVars>
      </dgm:prSet>
      <dgm:spPr/>
    </dgm:pt>
    <dgm:pt modelId="{F0C6F0CC-72CF-4F33-B389-BF89CA12FE32}" type="pres">
      <dgm:prSet presAssocID="{7108C371-47AE-43FA-9868-62B0246E4D05}" presName="sibTrans" presStyleCnt="0"/>
      <dgm:spPr/>
    </dgm:pt>
    <dgm:pt modelId="{D4862E12-8F08-4E4C-BFC2-C26CC52DD6C2}" type="pres">
      <dgm:prSet presAssocID="{6BB9CD4C-C02E-4651-B1EE-E1C6D5F232C3}" presName="textNode" presStyleLbl="node1" presStyleIdx="2" presStyleCnt="4">
        <dgm:presLayoutVars>
          <dgm:bulletEnabled val="1"/>
        </dgm:presLayoutVars>
      </dgm:prSet>
      <dgm:spPr/>
    </dgm:pt>
    <dgm:pt modelId="{48452C82-E0BC-4D63-BDB8-5D3354F0C886}" type="pres">
      <dgm:prSet presAssocID="{3A5468C5-97B6-4401-B67B-DB4FB0140E6F}" presName="sibTrans" presStyleCnt="0"/>
      <dgm:spPr/>
    </dgm:pt>
    <dgm:pt modelId="{9D97ABC5-3CAD-440B-AA3E-E714B7DE6208}" type="pres">
      <dgm:prSet presAssocID="{2BAD4FFA-341B-472E-9CA1-A7C64BBBFE58}" presName="textNode" presStyleLbl="node1" presStyleIdx="3" presStyleCnt="4" custScaleX="111789">
        <dgm:presLayoutVars>
          <dgm:bulletEnabled val="1"/>
        </dgm:presLayoutVars>
      </dgm:prSet>
      <dgm:spPr/>
    </dgm:pt>
  </dgm:ptLst>
  <dgm:cxnLst>
    <dgm:cxn modelId="{84C05506-BA0A-44FB-8476-E7D749B717B6}" srcId="{E553D9D2-48E7-4018-954F-CF95ECB900AA}" destId="{6BB9CD4C-C02E-4651-B1EE-E1C6D5F232C3}" srcOrd="2" destOrd="0" parTransId="{A33B1DFD-8143-483A-825C-ED879EAFB8A6}" sibTransId="{3A5468C5-97B6-4401-B67B-DB4FB0140E6F}"/>
    <dgm:cxn modelId="{149F3E36-6DDE-4432-8043-10D1735B868E}" srcId="{E553D9D2-48E7-4018-954F-CF95ECB900AA}" destId="{2BAD4FFA-341B-472E-9CA1-A7C64BBBFE58}" srcOrd="3" destOrd="0" parTransId="{437C096A-E320-44EC-A230-B1BCCDFA5509}" sibTransId="{48D77845-AC84-431D-BDB0-153A8FF7CA0F}"/>
    <dgm:cxn modelId="{1FFF8B98-D2DC-4941-9753-5137161EB012}" srcId="{E553D9D2-48E7-4018-954F-CF95ECB900AA}" destId="{D7C72790-68EA-4EDD-8609-FB1840CFBD2F}" srcOrd="1" destOrd="0" parTransId="{ECD2CF60-1A39-4739-8816-7EE4F317A2F6}" sibTransId="{7108C371-47AE-43FA-9868-62B0246E4D05}"/>
    <dgm:cxn modelId="{56BB339B-8D5A-42D1-AF52-11D4B9B2B241}" type="presOf" srcId="{6BB9CD4C-C02E-4651-B1EE-E1C6D5F232C3}" destId="{D4862E12-8F08-4E4C-BFC2-C26CC52DD6C2}" srcOrd="0" destOrd="0" presId="urn:microsoft.com/office/officeart/2005/8/layout/hProcess9"/>
    <dgm:cxn modelId="{3A74D0AE-E7EB-43D5-847C-EAB000F55F80}" srcId="{E553D9D2-48E7-4018-954F-CF95ECB900AA}" destId="{8081CECE-1DC1-4F0F-9AD6-3C141FFD67EA}" srcOrd="0" destOrd="0" parTransId="{CD417A28-B5EB-4019-8EBB-9ED3DB2F3D6F}" sibTransId="{135CA61B-B27D-4775-B474-0832F622C80F}"/>
    <dgm:cxn modelId="{8C3F2DBE-37D0-40F3-874B-1B1F716CC8CC}" type="presOf" srcId="{2BAD4FFA-341B-472E-9CA1-A7C64BBBFE58}" destId="{9D97ABC5-3CAD-440B-AA3E-E714B7DE6208}" srcOrd="0" destOrd="0" presId="urn:microsoft.com/office/officeart/2005/8/layout/hProcess9"/>
    <dgm:cxn modelId="{7D8FECC0-CD62-4992-8BFD-04AA6FED1275}" type="presOf" srcId="{E553D9D2-48E7-4018-954F-CF95ECB900AA}" destId="{4314629E-E948-4ED1-8721-DE5257B2C2FD}" srcOrd="0" destOrd="0" presId="urn:microsoft.com/office/officeart/2005/8/layout/hProcess9"/>
    <dgm:cxn modelId="{F382D9C1-7049-41A8-BBCB-BC1A0B5EBDCF}" type="presOf" srcId="{D7C72790-68EA-4EDD-8609-FB1840CFBD2F}" destId="{949F8306-8937-415D-9EF4-6D4EAA25FE6E}" srcOrd="0" destOrd="0" presId="urn:microsoft.com/office/officeart/2005/8/layout/hProcess9"/>
    <dgm:cxn modelId="{E19D0BDA-2A35-47FC-A8E5-A282A018A362}" type="presOf" srcId="{8081CECE-1DC1-4F0F-9AD6-3C141FFD67EA}" destId="{2642FAC4-1D98-4942-9800-A0FF0C513C3C}" srcOrd="0" destOrd="0" presId="urn:microsoft.com/office/officeart/2005/8/layout/hProcess9"/>
    <dgm:cxn modelId="{C97E5211-061C-4815-8548-3DD14A8334EF}" type="presParOf" srcId="{4314629E-E948-4ED1-8721-DE5257B2C2FD}" destId="{AA72C074-ABB9-44EF-A7B1-F89CE691E35B}" srcOrd="0" destOrd="0" presId="urn:microsoft.com/office/officeart/2005/8/layout/hProcess9"/>
    <dgm:cxn modelId="{BA61A982-27D8-4CAA-A33F-F6DA75213F20}" type="presParOf" srcId="{4314629E-E948-4ED1-8721-DE5257B2C2FD}" destId="{644D4369-F517-4074-91FE-23AC49892D72}" srcOrd="1" destOrd="0" presId="urn:microsoft.com/office/officeart/2005/8/layout/hProcess9"/>
    <dgm:cxn modelId="{C30FB9B6-0B72-437C-A837-1A15B10C2C3E}" type="presParOf" srcId="{644D4369-F517-4074-91FE-23AC49892D72}" destId="{2642FAC4-1D98-4942-9800-A0FF0C513C3C}" srcOrd="0" destOrd="0" presId="urn:microsoft.com/office/officeart/2005/8/layout/hProcess9"/>
    <dgm:cxn modelId="{815E2E66-C03A-421C-946D-7071F7173454}" type="presParOf" srcId="{644D4369-F517-4074-91FE-23AC49892D72}" destId="{6ECF3AB1-863A-4FB9-9B8F-0AED65493344}" srcOrd="1" destOrd="0" presId="urn:microsoft.com/office/officeart/2005/8/layout/hProcess9"/>
    <dgm:cxn modelId="{96F585EE-B248-432A-B1B9-ADC159743F78}" type="presParOf" srcId="{644D4369-F517-4074-91FE-23AC49892D72}" destId="{949F8306-8937-415D-9EF4-6D4EAA25FE6E}" srcOrd="2" destOrd="0" presId="urn:microsoft.com/office/officeart/2005/8/layout/hProcess9"/>
    <dgm:cxn modelId="{88E4DF23-3E91-42C9-B545-CEDCD3A9BD3C}" type="presParOf" srcId="{644D4369-F517-4074-91FE-23AC49892D72}" destId="{F0C6F0CC-72CF-4F33-B389-BF89CA12FE32}" srcOrd="3" destOrd="0" presId="urn:microsoft.com/office/officeart/2005/8/layout/hProcess9"/>
    <dgm:cxn modelId="{125EBD5F-3199-4929-900F-B045312A5A45}" type="presParOf" srcId="{644D4369-F517-4074-91FE-23AC49892D72}" destId="{D4862E12-8F08-4E4C-BFC2-C26CC52DD6C2}" srcOrd="4" destOrd="0" presId="urn:microsoft.com/office/officeart/2005/8/layout/hProcess9"/>
    <dgm:cxn modelId="{A34E3298-0A78-497C-B874-6DB17618DD3C}" type="presParOf" srcId="{644D4369-F517-4074-91FE-23AC49892D72}" destId="{48452C82-E0BC-4D63-BDB8-5D3354F0C886}" srcOrd="5" destOrd="0" presId="urn:microsoft.com/office/officeart/2005/8/layout/hProcess9"/>
    <dgm:cxn modelId="{8E40CA15-26D8-4F44-A230-F99A6A5F124A}" type="presParOf" srcId="{644D4369-F517-4074-91FE-23AC49892D72}" destId="{9D97ABC5-3CAD-440B-AA3E-E714B7DE620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D7968C-105B-44ED-AD85-9AFCD7A0EF1F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AB25D0-A10E-44D7-AFD9-DADE52D68921}">
      <dgm:prSet phldrT="[Текст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Медицинское</a:t>
          </a:r>
        </a:p>
      </dgm:t>
    </dgm:pt>
    <dgm:pt modelId="{CF1F9596-402F-4EA5-8D9D-5ECF1088A425}" type="parTrans" cxnId="{882AB0CE-E050-492D-9A35-6C95F38F030E}">
      <dgm:prSet/>
      <dgm:spPr/>
      <dgm:t>
        <a:bodyPr/>
        <a:lstStyle/>
        <a:p>
          <a:endParaRPr lang="ru-RU"/>
        </a:p>
      </dgm:t>
    </dgm:pt>
    <dgm:pt modelId="{85E42321-8E61-430C-8622-25918E2A23BE}" type="sibTrans" cxnId="{882AB0CE-E050-492D-9A35-6C95F38F030E}">
      <dgm:prSet/>
      <dgm:spPr/>
      <dgm:t>
        <a:bodyPr/>
        <a:lstStyle/>
        <a:p>
          <a:endParaRPr lang="ru-RU"/>
        </a:p>
      </dgm:t>
    </dgm:pt>
    <dgm:pt modelId="{DB048123-1334-474C-BA47-ADF1C56D9D9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Просветительское</a:t>
          </a:r>
        </a:p>
      </dgm:t>
    </dgm:pt>
    <dgm:pt modelId="{FEECE84B-9E0E-4954-98F2-F80421BB8E8E}" type="parTrans" cxnId="{B209F2A1-7EFE-42B3-AA29-B2A9A6CC3AD7}">
      <dgm:prSet/>
      <dgm:spPr/>
      <dgm:t>
        <a:bodyPr/>
        <a:lstStyle/>
        <a:p>
          <a:endParaRPr lang="ru-RU"/>
        </a:p>
      </dgm:t>
    </dgm:pt>
    <dgm:pt modelId="{0435DA58-BC21-4DA2-BCE0-852EAC3AB345}" type="sibTrans" cxnId="{B209F2A1-7EFE-42B3-AA29-B2A9A6CC3AD7}">
      <dgm:prSet/>
      <dgm:spPr/>
      <dgm:t>
        <a:bodyPr/>
        <a:lstStyle/>
        <a:p>
          <a:endParaRPr lang="ru-RU"/>
        </a:p>
      </dgm:t>
    </dgm:pt>
    <dgm:pt modelId="{124BE281-F7E7-44DC-A4D9-D51838543091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Психолого-педагогическое</a:t>
          </a:r>
        </a:p>
      </dgm:t>
    </dgm:pt>
    <dgm:pt modelId="{7DF4A502-A81E-4337-80B9-366482FF3073}" type="parTrans" cxnId="{60D43479-2B65-47D4-8B38-237BB8A99BD3}">
      <dgm:prSet/>
      <dgm:spPr/>
      <dgm:t>
        <a:bodyPr/>
        <a:lstStyle/>
        <a:p>
          <a:endParaRPr lang="ru-RU"/>
        </a:p>
      </dgm:t>
    </dgm:pt>
    <dgm:pt modelId="{EB38A347-099F-4112-BEE2-A89BA99845FF}" type="sibTrans" cxnId="{60D43479-2B65-47D4-8B38-237BB8A99BD3}">
      <dgm:prSet/>
      <dgm:spPr/>
      <dgm:t>
        <a:bodyPr/>
        <a:lstStyle/>
        <a:p>
          <a:endParaRPr lang="ru-RU"/>
        </a:p>
      </dgm:t>
    </dgm:pt>
    <dgm:pt modelId="{A7FCB5BC-44E7-4966-8221-7D1A88404EEE}">
      <dgm:prSet phldrT="[Текст]" custT="1"/>
      <dgm:spPr/>
      <dgm:t>
        <a:bodyPr/>
        <a:lstStyle/>
        <a:p>
          <a:r>
            <a:rPr lang="ru-RU" sz="3200" dirty="0">
              <a:solidFill>
                <a:schemeClr val="tx1"/>
              </a:solidFill>
            </a:rPr>
            <a:t>Правовое</a:t>
          </a:r>
        </a:p>
      </dgm:t>
    </dgm:pt>
    <dgm:pt modelId="{E66F96CD-8C0C-4C71-8ED7-9889887A996F}" type="parTrans" cxnId="{DB90893E-525A-407F-B048-84A5E7DB2A7D}">
      <dgm:prSet/>
      <dgm:spPr/>
      <dgm:t>
        <a:bodyPr/>
        <a:lstStyle/>
        <a:p>
          <a:endParaRPr lang="ru-RU"/>
        </a:p>
      </dgm:t>
    </dgm:pt>
    <dgm:pt modelId="{FFFEA59B-3EB5-4239-9116-11F73DDD1493}" type="sibTrans" cxnId="{DB90893E-525A-407F-B048-84A5E7DB2A7D}">
      <dgm:prSet/>
      <dgm:spPr/>
      <dgm:t>
        <a:bodyPr/>
        <a:lstStyle/>
        <a:p>
          <a:endParaRPr lang="ru-RU"/>
        </a:p>
      </dgm:t>
    </dgm:pt>
    <dgm:pt modelId="{CAB30D88-0797-4CAE-BD24-928AD2742F0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Спортивно-оздоровительное</a:t>
          </a:r>
        </a:p>
      </dgm:t>
    </dgm:pt>
    <dgm:pt modelId="{EF835087-1100-4114-A1F6-2F27E47D2560}" type="parTrans" cxnId="{2606A987-28E3-4A6B-BD63-275C4FBAE254}">
      <dgm:prSet/>
      <dgm:spPr/>
      <dgm:t>
        <a:bodyPr/>
        <a:lstStyle/>
        <a:p>
          <a:endParaRPr lang="ru-RU"/>
        </a:p>
      </dgm:t>
    </dgm:pt>
    <dgm:pt modelId="{5DFDAFDE-66C5-48EC-8E62-1206D99A6FD5}" type="sibTrans" cxnId="{2606A987-28E3-4A6B-BD63-275C4FBAE254}">
      <dgm:prSet/>
      <dgm:spPr/>
      <dgm:t>
        <a:bodyPr/>
        <a:lstStyle/>
        <a:p>
          <a:endParaRPr lang="ru-RU"/>
        </a:p>
      </dgm:t>
    </dgm:pt>
    <dgm:pt modelId="{6556B443-1DF8-4156-A2AE-F555069E5D1B}" type="pres">
      <dgm:prSet presAssocID="{7DD7968C-105B-44ED-AD85-9AFCD7A0EF1F}" presName="diagram" presStyleCnt="0">
        <dgm:presLayoutVars>
          <dgm:dir/>
          <dgm:resizeHandles val="exact"/>
        </dgm:presLayoutVars>
      </dgm:prSet>
      <dgm:spPr/>
    </dgm:pt>
    <dgm:pt modelId="{0EA62F54-0D7F-4915-B0AE-9E917E82DE83}" type="pres">
      <dgm:prSet presAssocID="{26AB25D0-A10E-44D7-AFD9-DADE52D68921}" presName="node" presStyleLbl="node1" presStyleIdx="0" presStyleCnt="5">
        <dgm:presLayoutVars>
          <dgm:bulletEnabled val="1"/>
        </dgm:presLayoutVars>
      </dgm:prSet>
      <dgm:spPr/>
    </dgm:pt>
    <dgm:pt modelId="{6847E75A-B392-4BE2-B7A4-154CC5DAEB1F}" type="pres">
      <dgm:prSet presAssocID="{85E42321-8E61-430C-8622-25918E2A23BE}" presName="sibTrans" presStyleCnt="0"/>
      <dgm:spPr/>
    </dgm:pt>
    <dgm:pt modelId="{EB3E5AFC-825B-4EAF-99F2-1CDA59A52DD6}" type="pres">
      <dgm:prSet presAssocID="{DB048123-1334-474C-BA47-ADF1C56D9D96}" presName="node" presStyleLbl="node1" presStyleIdx="1" presStyleCnt="5">
        <dgm:presLayoutVars>
          <dgm:bulletEnabled val="1"/>
        </dgm:presLayoutVars>
      </dgm:prSet>
      <dgm:spPr/>
    </dgm:pt>
    <dgm:pt modelId="{CC9A46A0-EA97-4297-9264-BADA4D778276}" type="pres">
      <dgm:prSet presAssocID="{0435DA58-BC21-4DA2-BCE0-852EAC3AB345}" presName="sibTrans" presStyleCnt="0"/>
      <dgm:spPr/>
    </dgm:pt>
    <dgm:pt modelId="{3B29907D-31CB-461A-BFA3-5CE83C1F5DD0}" type="pres">
      <dgm:prSet presAssocID="{124BE281-F7E7-44DC-A4D9-D51838543091}" presName="node" presStyleLbl="node1" presStyleIdx="2" presStyleCnt="5">
        <dgm:presLayoutVars>
          <dgm:bulletEnabled val="1"/>
        </dgm:presLayoutVars>
      </dgm:prSet>
      <dgm:spPr/>
    </dgm:pt>
    <dgm:pt modelId="{E26E2656-6602-47FC-A209-8F8E5AE699C4}" type="pres">
      <dgm:prSet presAssocID="{EB38A347-099F-4112-BEE2-A89BA99845FF}" presName="sibTrans" presStyleCnt="0"/>
      <dgm:spPr/>
    </dgm:pt>
    <dgm:pt modelId="{CB59ECB4-0814-4D37-8F43-73EC0DBE74A9}" type="pres">
      <dgm:prSet presAssocID="{A7FCB5BC-44E7-4966-8221-7D1A88404EEE}" presName="node" presStyleLbl="node1" presStyleIdx="3" presStyleCnt="5">
        <dgm:presLayoutVars>
          <dgm:bulletEnabled val="1"/>
        </dgm:presLayoutVars>
      </dgm:prSet>
      <dgm:spPr/>
    </dgm:pt>
    <dgm:pt modelId="{772B7E60-BB11-411C-A708-80FF177D5EF6}" type="pres">
      <dgm:prSet presAssocID="{FFFEA59B-3EB5-4239-9116-11F73DDD1493}" presName="sibTrans" presStyleCnt="0"/>
      <dgm:spPr/>
    </dgm:pt>
    <dgm:pt modelId="{1FC09129-572C-484E-B6B4-AA776BAC3A2C}" type="pres">
      <dgm:prSet presAssocID="{CAB30D88-0797-4CAE-BD24-928AD2742F02}" presName="node" presStyleLbl="node1" presStyleIdx="4" presStyleCnt="5">
        <dgm:presLayoutVars>
          <dgm:bulletEnabled val="1"/>
        </dgm:presLayoutVars>
      </dgm:prSet>
      <dgm:spPr/>
    </dgm:pt>
  </dgm:ptLst>
  <dgm:cxnLst>
    <dgm:cxn modelId="{7D311906-C9D4-4B12-BA55-05BEAAF8A109}" type="presOf" srcId="{26AB25D0-A10E-44D7-AFD9-DADE52D68921}" destId="{0EA62F54-0D7F-4915-B0AE-9E917E82DE83}" srcOrd="0" destOrd="0" presId="urn:microsoft.com/office/officeart/2005/8/layout/default#1"/>
    <dgm:cxn modelId="{D2155823-1882-4CDE-80DB-30BC2FBE85FB}" type="presOf" srcId="{DB048123-1334-474C-BA47-ADF1C56D9D96}" destId="{EB3E5AFC-825B-4EAF-99F2-1CDA59A52DD6}" srcOrd="0" destOrd="0" presId="urn:microsoft.com/office/officeart/2005/8/layout/default#1"/>
    <dgm:cxn modelId="{DB90893E-525A-407F-B048-84A5E7DB2A7D}" srcId="{7DD7968C-105B-44ED-AD85-9AFCD7A0EF1F}" destId="{A7FCB5BC-44E7-4966-8221-7D1A88404EEE}" srcOrd="3" destOrd="0" parTransId="{E66F96CD-8C0C-4C71-8ED7-9889887A996F}" sibTransId="{FFFEA59B-3EB5-4239-9116-11F73DDD1493}"/>
    <dgm:cxn modelId="{60D43479-2B65-47D4-8B38-237BB8A99BD3}" srcId="{7DD7968C-105B-44ED-AD85-9AFCD7A0EF1F}" destId="{124BE281-F7E7-44DC-A4D9-D51838543091}" srcOrd="2" destOrd="0" parTransId="{7DF4A502-A81E-4337-80B9-366482FF3073}" sibTransId="{EB38A347-099F-4112-BEE2-A89BA99845FF}"/>
    <dgm:cxn modelId="{2606A987-28E3-4A6B-BD63-275C4FBAE254}" srcId="{7DD7968C-105B-44ED-AD85-9AFCD7A0EF1F}" destId="{CAB30D88-0797-4CAE-BD24-928AD2742F02}" srcOrd="4" destOrd="0" parTransId="{EF835087-1100-4114-A1F6-2F27E47D2560}" sibTransId="{5DFDAFDE-66C5-48EC-8E62-1206D99A6FD5}"/>
    <dgm:cxn modelId="{211F0DA1-DB9C-4010-A60C-AA4B14DDDD42}" type="presOf" srcId="{CAB30D88-0797-4CAE-BD24-928AD2742F02}" destId="{1FC09129-572C-484E-B6B4-AA776BAC3A2C}" srcOrd="0" destOrd="0" presId="urn:microsoft.com/office/officeart/2005/8/layout/default#1"/>
    <dgm:cxn modelId="{B209F2A1-7EFE-42B3-AA29-B2A9A6CC3AD7}" srcId="{7DD7968C-105B-44ED-AD85-9AFCD7A0EF1F}" destId="{DB048123-1334-474C-BA47-ADF1C56D9D96}" srcOrd="1" destOrd="0" parTransId="{FEECE84B-9E0E-4954-98F2-F80421BB8E8E}" sibTransId="{0435DA58-BC21-4DA2-BCE0-852EAC3AB345}"/>
    <dgm:cxn modelId="{3900CBC4-AEF2-4841-9C2A-868C888407AB}" type="presOf" srcId="{7DD7968C-105B-44ED-AD85-9AFCD7A0EF1F}" destId="{6556B443-1DF8-4156-A2AE-F555069E5D1B}" srcOrd="0" destOrd="0" presId="urn:microsoft.com/office/officeart/2005/8/layout/default#1"/>
    <dgm:cxn modelId="{35AD02C7-F9FF-4E75-9C76-8D80CE18AC35}" type="presOf" srcId="{124BE281-F7E7-44DC-A4D9-D51838543091}" destId="{3B29907D-31CB-461A-BFA3-5CE83C1F5DD0}" srcOrd="0" destOrd="0" presId="urn:microsoft.com/office/officeart/2005/8/layout/default#1"/>
    <dgm:cxn modelId="{882AB0CE-E050-492D-9A35-6C95F38F030E}" srcId="{7DD7968C-105B-44ED-AD85-9AFCD7A0EF1F}" destId="{26AB25D0-A10E-44D7-AFD9-DADE52D68921}" srcOrd="0" destOrd="0" parTransId="{CF1F9596-402F-4EA5-8D9D-5ECF1088A425}" sibTransId="{85E42321-8E61-430C-8622-25918E2A23BE}"/>
    <dgm:cxn modelId="{C2706AF9-13C8-4AAA-9AAA-DF4A01BC9E0E}" type="presOf" srcId="{A7FCB5BC-44E7-4966-8221-7D1A88404EEE}" destId="{CB59ECB4-0814-4D37-8F43-73EC0DBE74A9}" srcOrd="0" destOrd="0" presId="urn:microsoft.com/office/officeart/2005/8/layout/default#1"/>
    <dgm:cxn modelId="{84F4F4D3-27AD-4AF6-8418-7040F90277E1}" type="presParOf" srcId="{6556B443-1DF8-4156-A2AE-F555069E5D1B}" destId="{0EA62F54-0D7F-4915-B0AE-9E917E82DE83}" srcOrd="0" destOrd="0" presId="urn:microsoft.com/office/officeart/2005/8/layout/default#1"/>
    <dgm:cxn modelId="{0242039B-E224-42E5-B305-30BEFB8984F6}" type="presParOf" srcId="{6556B443-1DF8-4156-A2AE-F555069E5D1B}" destId="{6847E75A-B392-4BE2-B7A4-154CC5DAEB1F}" srcOrd="1" destOrd="0" presId="urn:microsoft.com/office/officeart/2005/8/layout/default#1"/>
    <dgm:cxn modelId="{6EB67B54-B955-4D53-8865-0E6E97DE54D5}" type="presParOf" srcId="{6556B443-1DF8-4156-A2AE-F555069E5D1B}" destId="{EB3E5AFC-825B-4EAF-99F2-1CDA59A52DD6}" srcOrd="2" destOrd="0" presId="urn:microsoft.com/office/officeart/2005/8/layout/default#1"/>
    <dgm:cxn modelId="{216BD6BB-E219-4A02-AD90-68114625A0C6}" type="presParOf" srcId="{6556B443-1DF8-4156-A2AE-F555069E5D1B}" destId="{CC9A46A0-EA97-4297-9264-BADA4D778276}" srcOrd="3" destOrd="0" presId="urn:microsoft.com/office/officeart/2005/8/layout/default#1"/>
    <dgm:cxn modelId="{9E959DE8-4EB8-4182-AEDB-2077A80C46C8}" type="presParOf" srcId="{6556B443-1DF8-4156-A2AE-F555069E5D1B}" destId="{3B29907D-31CB-461A-BFA3-5CE83C1F5DD0}" srcOrd="4" destOrd="0" presId="urn:microsoft.com/office/officeart/2005/8/layout/default#1"/>
    <dgm:cxn modelId="{A2F2C529-2877-46D2-8EC3-9FC839DAE59D}" type="presParOf" srcId="{6556B443-1DF8-4156-A2AE-F555069E5D1B}" destId="{E26E2656-6602-47FC-A209-8F8E5AE699C4}" srcOrd="5" destOrd="0" presId="urn:microsoft.com/office/officeart/2005/8/layout/default#1"/>
    <dgm:cxn modelId="{6FC8ECBA-1E2A-4889-897C-3DC7357A990E}" type="presParOf" srcId="{6556B443-1DF8-4156-A2AE-F555069E5D1B}" destId="{CB59ECB4-0814-4D37-8F43-73EC0DBE74A9}" srcOrd="6" destOrd="0" presId="urn:microsoft.com/office/officeart/2005/8/layout/default#1"/>
    <dgm:cxn modelId="{FC4F81B1-2503-4E0C-808A-EB5301052F04}" type="presParOf" srcId="{6556B443-1DF8-4156-A2AE-F555069E5D1B}" destId="{772B7E60-BB11-411C-A708-80FF177D5EF6}" srcOrd="7" destOrd="0" presId="urn:microsoft.com/office/officeart/2005/8/layout/default#1"/>
    <dgm:cxn modelId="{0CEB549B-D7EC-4E28-B703-675771F7BD34}" type="presParOf" srcId="{6556B443-1DF8-4156-A2AE-F555069E5D1B}" destId="{1FC09129-572C-484E-B6B4-AA776BAC3A2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2C074-ABB9-44EF-A7B1-F89CE691E35B}">
      <dsp:nvSpPr>
        <dsp:cNvPr id="0" name=""/>
        <dsp:cNvSpPr/>
      </dsp:nvSpPr>
      <dsp:spPr>
        <a:xfrm>
          <a:off x="631303" y="0"/>
          <a:ext cx="7154772" cy="656408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2FAC4-1D98-4942-9800-A0FF0C513C3C}">
      <dsp:nvSpPr>
        <dsp:cNvPr id="0" name=""/>
        <dsp:cNvSpPr/>
      </dsp:nvSpPr>
      <dsp:spPr>
        <a:xfrm>
          <a:off x="6020" y="1969225"/>
          <a:ext cx="2012345" cy="26256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/>
            <a:t>Подготовительный этап</a:t>
          </a:r>
          <a:r>
            <a:rPr lang="ru-RU" sz="1600" b="1" kern="1200" dirty="0"/>
            <a:t>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разработка программы, подготовка методического материала, отбор кадров, приглашение участников программы из учреждений системы профилактики.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6020" y="1969225"/>
        <a:ext cx="2012345" cy="2625634"/>
      </dsp:txXfrm>
    </dsp:sp>
    <dsp:sp modelId="{949F8306-8937-415D-9EF4-6D4EAA25FE6E}">
      <dsp:nvSpPr>
        <dsp:cNvPr id="0" name=""/>
        <dsp:cNvSpPr/>
      </dsp:nvSpPr>
      <dsp:spPr>
        <a:xfrm>
          <a:off x="2299904" y="1969225"/>
          <a:ext cx="1970773" cy="2625634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/>
            <a:t>Организационный этап</a:t>
          </a:r>
          <a:r>
            <a:rPr lang="ru-RU" sz="1600" b="1" kern="1200" dirty="0"/>
            <a:t>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встреча детей, формирование детских отрядов, презентация предстоящей деятельности.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2299904" y="1969225"/>
        <a:ext cx="1970773" cy="2625634"/>
      </dsp:txXfrm>
    </dsp:sp>
    <dsp:sp modelId="{D4862E12-8F08-4E4C-BFC2-C26CC52DD6C2}">
      <dsp:nvSpPr>
        <dsp:cNvPr id="0" name=""/>
        <dsp:cNvSpPr/>
      </dsp:nvSpPr>
      <dsp:spPr>
        <a:xfrm>
          <a:off x="4552216" y="1969225"/>
          <a:ext cx="1689229" cy="2625634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/>
            <a:t>Основной этап: </a:t>
          </a:r>
          <a:r>
            <a:rPr lang="ru-RU" sz="1300" kern="1200" dirty="0"/>
            <a:t>реализация идеи программы, проведение информационных, просветительских, познавательных, развлекательных, спортивно-массовых мероприятий по формированию установок на ЗОЖ.</a:t>
          </a:r>
        </a:p>
      </dsp:txBody>
      <dsp:txXfrm>
        <a:off x="4552216" y="1969225"/>
        <a:ext cx="1689229" cy="2625634"/>
      </dsp:txXfrm>
    </dsp:sp>
    <dsp:sp modelId="{9D97ABC5-3CAD-440B-AA3E-E714B7DE6208}">
      <dsp:nvSpPr>
        <dsp:cNvPr id="0" name=""/>
        <dsp:cNvSpPr/>
      </dsp:nvSpPr>
      <dsp:spPr>
        <a:xfrm>
          <a:off x="6522985" y="1969225"/>
          <a:ext cx="1888373" cy="262563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/>
            <a:t>Заключительный этап</a:t>
          </a:r>
          <a:r>
            <a:rPr lang="ru-RU" sz="1600" b="1" kern="1200" dirty="0"/>
            <a:t>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анализ реализации программы и выработка рекомендаций.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6522985" y="1969225"/>
        <a:ext cx="1888373" cy="26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62F54-0D7F-4915-B0AE-9E917E82DE83}">
      <dsp:nvSpPr>
        <dsp:cNvPr id="0" name=""/>
        <dsp:cNvSpPr/>
      </dsp:nvSpPr>
      <dsp:spPr>
        <a:xfrm>
          <a:off x="0" y="231008"/>
          <a:ext cx="2770755" cy="16624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Медицинское</a:t>
          </a:r>
        </a:p>
      </dsp:txBody>
      <dsp:txXfrm>
        <a:off x="0" y="231008"/>
        <a:ext cx="2770755" cy="1662453"/>
      </dsp:txXfrm>
    </dsp:sp>
    <dsp:sp modelId="{EB3E5AFC-825B-4EAF-99F2-1CDA59A52DD6}">
      <dsp:nvSpPr>
        <dsp:cNvPr id="0" name=""/>
        <dsp:cNvSpPr/>
      </dsp:nvSpPr>
      <dsp:spPr>
        <a:xfrm>
          <a:off x="3047831" y="231008"/>
          <a:ext cx="2770755" cy="1662453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Просветительское</a:t>
          </a:r>
        </a:p>
      </dsp:txBody>
      <dsp:txXfrm>
        <a:off x="3047831" y="231008"/>
        <a:ext cx="2770755" cy="1662453"/>
      </dsp:txXfrm>
    </dsp:sp>
    <dsp:sp modelId="{3B29907D-31CB-461A-BFA3-5CE83C1F5DD0}">
      <dsp:nvSpPr>
        <dsp:cNvPr id="0" name=""/>
        <dsp:cNvSpPr/>
      </dsp:nvSpPr>
      <dsp:spPr>
        <a:xfrm>
          <a:off x="6095663" y="231008"/>
          <a:ext cx="2770755" cy="166245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Психолого-педагогическое</a:t>
          </a:r>
        </a:p>
      </dsp:txBody>
      <dsp:txXfrm>
        <a:off x="6095663" y="231008"/>
        <a:ext cx="2770755" cy="1662453"/>
      </dsp:txXfrm>
    </dsp:sp>
    <dsp:sp modelId="{CB59ECB4-0814-4D37-8F43-73EC0DBE74A9}">
      <dsp:nvSpPr>
        <dsp:cNvPr id="0" name=""/>
        <dsp:cNvSpPr/>
      </dsp:nvSpPr>
      <dsp:spPr>
        <a:xfrm>
          <a:off x="1523915" y="2170537"/>
          <a:ext cx="2770755" cy="1662453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Правовое</a:t>
          </a:r>
        </a:p>
      </dsp:txBody>
      <dsp:txXfrm>
        <a:off x="1523915" y="2170537"/>
        <a:ext cx="2770755" cy="1662453"/>
      </dsp:txXfrm>
    </dsp:sp>
    <dsp:sp modelId="{1FC09129-572C-484E-B6B4-AA776BAC3A2C}">
      <dsp:nvSpPr>
        <dsp:cNvPr id="0" name=""/>
        <dsp:cNvSpPr/>
      </dsp:nvSpPr>
      <dsp:spPr>
        <a:xfrm>
          <a:off x="4571747" y="2170537"/>
          <a:ext cx="2770755" cy="166245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Спортивно-оздоровительное</a:t>
          </a:r>
        </a:p>
      </dsp:txBody>
      <dsp:txXfrm>
        <a:off x="4571747" y="2170537"/>
        <a:ext cx="2770755" cy="1662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72" y="757646"/>
            <a:ext cx="6727372" cy="1433604"/>
          </a:xfrm>
          <a:noFill/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6F267F"/>
                </a:solidFill>
              </a:rPr>
              <a:t>Программа занятий</a:t>
            </a:r>
            <a:br>
              <a:rPr lang="ru-RU" sz="2400" b="1" dirty="0">
                <a:solidFill>
                  <a:srgbClr val="6F267F"/>
                </a:solidFill>
              </a:rPr>
            </a:br>
            <a:r>
              <a:rPr lang="ru-RU" sz="2400" b="1" dirty="0">
                <a:solidFill>
                  <a:srgbClr val="6F267F"/>
                </a:solidFill>
              </a:rPr>
              <a:t> по профилактике  «вредных привычек» </a:t>
            </a:r>
            <a:br>
              <a:rPr lang="ru-RU" sz="3200" b="1" dirty="0">
                <a:solidFill>
                  <a:srgbClr val="6F267F"/>
                </a:solidFill>
              </a:rPr>
            </a:br>
            <a:r>
              <a:rPr lang="ru-RU" sz="3600" b="1" dirty="0">
                <a:solidFill>
                  <a:srgbClr val="6F267F"/>
                </a:solidFill>
              </a:rPr>
              <a:t> «Каникулы здоровья».</a:t>
            </a:r>
            <a:endParaRPr lang="en-US" sz="3200" b="1" dirty="0">
              <a:solidFill>
                <a:srgbClr val="6F267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726" y="2207623"/>
            <a:ext cx="6688183" cy="465037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Мурманская область</a:t>
            </a:r>
          </a:p>
          <a:p>
            <a:r>
              <a:rPr lang="ru-RU" dirty="0">
                <a:solidFill>
                  <a:srgbClr val="0070C0"/>
                </a:solidFill>
              </a:rPr>
              <a:t>ЗАТО Александровск</a:t>
            </a:r>
          </a:p>
          <a:p>
            <a:r>
              <a:rPr lang="ru-RU" dirty="0">
                <a:solidFill>
                  <a:srgbClr val="0070C0"/>
                </a:solidFill>
              </a:rPr>
              <a:t>Город Гаджиево</a:t>
            </a:r>
          </a:p>
          <a:p>
            <a:r>
              <a:rPr lang="ru-RU" dirty="0">
                <a:solidFill>
                  <a:srgbClr val="0070C0"/>
                </a:solidFill>
              </a:rPr>
              <a:t>Муниципальное автономное общеобразовательное учреждение «Средняя общеобразовательная школа №279 имени Героя Советского Союза контр-адмирала Лунина Николая Александровича»</a:t>
            </a:r>
          </a:p>
          <a:p>
            <a:r>
              <a:rPr lang="ru-RU" dirty="0">
                <a:solidFill>
                  <a:srgbClr val="0070C0"/>
                </a:solidFill>
              </a:rPr>
              <a:t> МАОУ СОШ №279</a:t>
            </a:r>
          </a:p>
          <a:p>
            <a:pPr algn="r">
              <a:spcBef>
                <a:spcPts val="3000"/>
              </a:spcBef>
            </a:pPr>
            <a:endParaRPr lang="ru-RU" dirty="0">
              <a:solidFill>
                <a:srgbClr val="7030A0"/>
              </a:solidFill>
            </a:endParaRPr>
          </a:p>
          <a:p>
            <a:pPr algn="r">
              <a:spcBef>
                <a:spcPts val="3000"/>
              </a:spcBef>
            </a:pPr>
            <a:endParaRPr lang="ru-RU" dirty="0">
              <a:solidFill>
                <a:srgbClr val="7030A0"/>
              </a:solidFill>
            </a:endParaRPr>
          </a:p>
          <a:p>
            <a:pPr algn="r">
              <a:spcBef>
                <a:spcPts val="3000"/>
              </a:spcBef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DF6F1-4804-4D78-ADC1-C32CAC9D2D15}"/>
              </a:ext>
            </a:extLst>
          </p:cNvPr>
          <p:cNvSpPr txBox="1">
            <a:spLocks/>
          </p:cNvSpPr>
          <p:nvPr/>
        </p:nvSpPr>
        <p:spPr>
          <a:xfrm>
            <a:off x="5381171" y="5424396"/>
            <a:ext cx="3254828" cy="143360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6F267F"/>
                </a:solidFill>
                <a:latin typeface="+mn-lt"/>
              </a:rPr>
              <a:t>Социальный педагог МАОУ СОШ №279: </a:t>
            </a:r>
          </a:p>
          <a:p>
            <a:r>
              <a:rPr lang="ru-RU" sz="2400" b="1" dirty="0">
                <a:solidFill>
                  <a:srgbClr val="6F267F"/>
                </a:solidFill>
                <a:latin typeface="+mn-lt"/>
              </a:rPr>
              <a:t>Е.А. Федотовская</a:t>
            </a:r>
            <a:endParaRPr lang="en-US" sz="2000" b="1" dirty="0">
              <a:solidFill>
                <a:srgbClr val="6F26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13" y="110633"/>
            <a:ext cx="7876410" cy="71931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F267F"/>
                </a:solidFill>
              </a:rPr>
              <a:t>День 4: Занятие 3. Опасность здоровью: ПАВ.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331456" y="1197156"/>
            <a:ext cx="7073342" cy="925990"/>
            <a:chOff x="1210" y="2038"/>
            <a:chExt cx="3476" cy="329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662" y="2363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74" y="1974"/>
              <a:ext cx="200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439793" y="2374258"/>
            <a:ext cx="7056445" cy="519923"/>
            <a:chOff x="1248" y="2640"/>
            <a:chExt cx="4445" cy="367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 flipV="1">
              <a:off x="1754" y="3007"/>
              <a:ext cx="393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73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425800" y="5152769"/>
            <a:ext cx="6978998" cy="1248035"/>
            <a:chOff x="1184" y="3257"/>
            <a:chExt cx="3280" cy="323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08" y="3266"/>
              <a:ext cx="151" cy="199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07" y="3289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25883" b="4558"/>
          <a:stretch/>
        </p:blipFill>
        <p:spPr>
          <a:xfrm>
            <a:off x="7473381" y="1427843"/>
            <a:ext cx="1229747" cy="13906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2091" r="20731"/>
          <a:stretch/>
        </p:blipFill>
        <p:spPr>
          <a:xfrm>
            <a:off x="8178061" y="3061030"/>
            <a:ext cx="777962" cy="1521229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115304" y="809910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Теоретический блок.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r="29292" b="8691"/>
          <a:stretch/>
        </p:blipFill>
        <p:spPr>
          <a:xfrm>
            <a:off x="7982546" y="4950975"/>
            <a:ext cx="743685" cy="1575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3866" y="1304107"/>
            <a:ext cx="6130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Психоактивные вещества. Причины употребления.  Преодоление проблем.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5190" y="2460827"/>
            <a:ext cx="722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Химическая зависимость, выявление, лечение.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1791" y="5119040"/>
            <a:ext cx="6926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Законодательство РФ в отношении распространения и приобретения наркотических средств.</a:t>
            </a:r>
          </a:p>
        </p:txBody>
      </p:sp>
      <p:pic>
        <p:nvPicPr>
          <p:cNvPr id="25" name="Рисунок 24" descr="88261640.jpg"/>
          <p:cNvPicPr>
            <a:picLocks noChangeAspect="1"/>
          </p:cNvPicPr>
          <p:nvPr/>
        </p:nvPicPr>
        <p:blipFill>
          <a:blip r:embed="rId5" cstate="print"/>
          <a:srcRect t="14947" b="19974"/>
          <a:stretch>
            <a:fillRect/>
          </a:stretch>
        </p:blipFill>
        <p:spPr>
          <a:xfrm>
            <a:off x="1319348" y="3174274"/>
            <a:ext cx="3043646" cy="1763485"/>
          </a:xfrm>
          <a:prstGeom prst="rect">
            <a:avLst/>
          </a:prstGeom>
        </p:spPr>
      </p:pic>
      <p:pic>
        <p:nvPicPr>
          <p:cNvPr id="26" name="Рисунок 25" descr="8826164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1188" y="3017520"/>
            <a:ext cx="3069771" cy="20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1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823" y="77976"/>
            <a:ext cx="7876564" cy="71931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F267F"/>
                </a:solidFill>
              </a:rPr>
              <a:t>День 4: Занятие 3. Опасность здоровью: ПАВ.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275238" y="1428599"/>
            <a:ext cx="6427639" cy="1567692"/>
            <a:chOff x="1337" y="2046"/>
            <a:chExt cx="3085" cy="321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 flipV="1">
              <a:off x="1510" y="2363"/>
              <a:ext cx="2912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413" y="1973"/>
              <a:ext cx="107" cy="259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366" y="2046"/>
              <a:ext cx="204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395721" y="3405147"/>
            <a:ext cx="6294443" cy="582613"/>
            <a:chOff x="1248" y="3230"/>
            <a:chExt cx="3965" cy="367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 flipV="1">
              <a:off x="1391" y="3597"/>
              <a:ext cx="3822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2</a:t>
              </a:r>
              <a:endParaRPr lang="en-US" sz="2400" b="1" dirty="0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t="5848" r="15716" b="3832"/>
          <a:stretch/>
        </p:blipFill>
        <p:spPr>
          <a:xfrm>
            <a:off x="6784836" y="1247662"/>
            <a:ext cx="2284663" cy="2287474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091311" y="827202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Практический блок.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4119" y="1360062"/>
            <a:ext cx="5588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Тренинг принятия решения «О провокации.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Как вести себя с кукловодами?».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 Игра «Марионетки».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5292" y="3395309"/>
            <a:ext cx="3784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Час досуга «Сценки о ЗОЖ»</a:t>
            </a:r>
          </a:p>
        </p:txBody>
      </p:sp>
      <p:pic>
        <p:nvPicPr>
          <p:cNvPr id="17" name="Рисунок 16" descr="IMG_2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9709" y="4284617"/>
            <a:ext cx="3222172" cy="2416629"/>
          </a:xfrm>
          <a:prstGeom prst="rect">
            <a:avLst/>
          </a:prstGeom>
        </p:spPr>
      </p:pic>
      <p:pic>
        <p:nvPicPr>
          <p:cNvPr id="18" name="Рисунок 17" descr="IMG_25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6468" y="4297680"/>
            <a:ext cx="3911651" cy="23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5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110633"/>
            <a:ext cx="8858052" cy="71931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F267F"/>
                </a:solidFill>
              </a:rPr>
              <a:t>День 5: Занятие 4. Опасность здоровью: Вич/</a:t>
            </a:r>
            <a:r>
              <a:rPr lang="ru-RU" sz="3200" b="1" dirty="0" err="1">
                <a:solidFill>
                  <a:srgbClr val="6F267F"/>
                </a:solidFill>
              </a:rPr>
              <a:t>Спид</a:t>
            </a:r>
            <a:r>
              <a:rPr lang="ru-RU" sz="3200" b="1" dirty="0">
                <a:solidFill>
                  <a:srgbClr val="6F267F"/>
                </a:solidFill>
              </a:rPr>
              <a:t>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462321" y="1556703"/>
            <a:ext cx="3952926" cy="1134243"/>
            <a:chOff x="1307" y="2076"/>
            <a:chExt cx="3379" cy="291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662" y="2363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463" y="1963"/>
              <a:ext cx="146" cy="457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419" y="2125"/>
              <a:ext cx="364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10253" y="3310938"/>
            <a:ext cx="7094545" cy="836518"/>
            <a:chOff x="1224" y="2644"/>
            <a:chExt cx="4469" cy="363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 flipV="1">
              <a:off x="1754" y="3007"/>
              <a:ext cx="393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7" y="2601"/>
              <a:ext cx="241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73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498853" y="5152769"/>
            <a:ext cx="7175575" cy="1623588"/>
            <a:chOff x="1146" y="3257"/>
            <a:chExt cx="3318" cy="323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27" y="3206"/>
              <a:ext cx="100" cy="262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07" y="3289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25883" b="4558"/>
          <a:stretch/>
        </p:blipFill>
        <p:spPr>
          <a:xfrm>
            <a:off x="3815781" y="1845854"/>
            <a:ext cx="1229747" cy="13906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2091" r="20731"/>
          <a:stretch/>
        </p:blipFill>
        <p:spPr>
          <a:xfrm>
            <a:off x="8178061" y="3061030"/>
            <a:ext cx="777962" cy="1521229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115304" y="809910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Теоретический блок.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r="29292" b="8691"/>
          <a:stretch/>
        </p:blipFill>
        <p:spPr>
          <a:xfrm>
            <a:off x="7858338" y="5132143"/>
            <a:ext cx="743685" cy="1575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3866" y="1513113"/>
            <a:ext cx="2723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СПИД – реальность или миф.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9064" y="3296849"/>
            <a:ext cx="722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«Особенности заболеваний иммунной системы,  особенности ВИЧ-инфекции, СПИДа»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1791" y="5119040"/>
            <a:ext cx="6926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Права и ответственность ВИЧ/СПИД – инфицированных граждан. Связь наркомании с преступностью, заболеванием СПИДом, меры их предупреждения.</a:t>
            </a:r>
          </a:p>
        </p:txBody>
      </p:sp>
      <p:pic>
        <p:nvPicPr>
          <p:cNvPr id="25" name="Рисунок 24" descr="image_image_47183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9930" y="1332411"/>
            <a:ext cx="2773726" cy="19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8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48" y="77976"/>
            <a:ext cx="8744939" cy="71931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F267F"/>
                </a:solidFill>
              </a:rPr>
              <a:t>День 5: Занятие 4. Опасность здоровью: Вич/</a:t>
            </a:r>
            <a:r>
              <a:rPr lang="ru-RU" sz="3200" b="1" dirty="0" err="1">
                <a:solidFill>
                  <a:srgbClr val="6F267F"/>
                </a:solidFill>
              </a:rPr>
              <a:t>Спид</a:t>
            </a:r>
            <a:r>
              <a:rPr lang="ru-RU" sz="3200" b="1" dirty="0">
                <a:solidFill>
                  <a:srgbClr val="6F267F"/>
                </a:solidFill>
              </a:rPr>
              <a:t>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275238" y="1428599"/>
            <a:ext cx="6427639" cy="1567692"/>
            <a:chOff x="1337" y="2046"/>
            <a:chExt cx="3085" cy="321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 flipV="1">
              <a:off x="1510" y="2363"/>
              <a:ext cx="2912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413" y="1973"/>
              <a:ext cx="107" cy="259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366" y="2046"/>
              <a:ext cx="204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461035" y="3261455"/>
            <a:ext cx="6294443" cy="582613"/>
            <a:chOff x="1248" y="3230"/>
            <a:chExt cx="3965" cy="367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 flipV="1">
              <a:off x="1391" y="3597"/>
              <a:ext cx="3822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2</a:t>
              </a:r>
              <a:endParaRPr lang="en-US" sz="2400" b="1" dirty="0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t="5848" r="15716" b="3832"/>
          <a:stretch/>
        </p:blipFill>
        <p:spPr>
          <a:xfrm>
            <a:off x="6557554" y="1247662"/>
            <a:ext cx="2511945" cy="2515036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091311" y="827202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Практический блок.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4119" y="1360062"/>
            <a:ext cx="5588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Упражнение «Живая диаграмма»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с целью выявления уровня знаний по проблемам ВИЧ/СПИДа.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Оформление памятки.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08992" y="3253279"/>
            <a:ext cx="4390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Мастер-класс «Игры с мячом»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7"/>
          <a:stretch>
            <a:fillRect/>
          </a:stretch>
        </p:blipFill>
        <p:spPr>
          <a:xfrm>
            <a:off x="0" y="4506687"/>
            <a:ext cx="1911128" cy="1894114"/>
          </a:xfrm>
          <a:prstGeom prst="rect">
            <a:avLst/>
          </a:prstGeom>
        </p:spPr>
      </p:pic>
      <p:pic>
        <p:nvPicPr>
          <p:cNvPr id="19" name="Рисунок 18" descr="IMG-20191101-WA0001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5549101" y="4180114"/>
            <a:ext cx="3188879" cy="2468880"/>
          </a:xfrm>
          <a:prstGeom prst="rect">
            <a:avLst/>
          </a:prstGeom>
        </p:spPr>
      </p:pic>
      <p:pic>
        <p:nvPicPr>
          <p:cNvPr id="20" name="Рисунок 19" descr="IMG-20191101-WA0001.jpg"/>
          <p:cNvPicPr>
            <a:picLocks noChangeAspect="1"/>
          </p:cNvPicPr>
          <p:nvPr/>
        </p:nvPicPr>
        <p:blipFill>
          <a:blip r:embed="rId5" cstate="print"/>
          <a:srcRect t="22667" r="17238" b="33905"/>
          <a:stretch>
            <a:fillRect/>
          </a:stretch>
        </p:blipFill>
        <p:spPr>
          <a:xfrm>
            <a:off x="1821667" y="4153989"/>
            <a:ext cx="3542813" cy="24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2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110633"/>
            <a:ext cx="8858052" cy="71931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F267F"/>
                </a:solidFill>
              </a:rPr>
              <a:t>День 6: Занятие 5. Опасность здоровью: Алкоголь.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380295" y="1189586"/>
            <a:ext cx="7024505" cy="1333178"/>
            <a:chOff x="1234" y="2039"/>
            <a:chExt cx="3452" cy="328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662" y="2363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311" y="1962"/>
              <a:ext cx="128" cy="282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47220" y="2411707"/>
            <a:ext cx="6788157" cy="813473"/>
            <a:chOff x="1417" y="2654"/>
            <a:chExt cx="4276" cy="353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 flipV="1">
              <a:off x="1754" y="3007"/>
              <a:ext cx="393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460" y="2653"/>
              <a:ext cx="241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73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512" y="2700"/>
              <a:ext cx="276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372319" y="3394559"/>
            <a:ext cx="7093396" cy="767480"/>
            <a:chOff x="1184" y="3257"/>
            <a:chExt cx="3280" cy="329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01" y="3259"/>
              <a:ext cx="228" cy="262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70" y="3295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25883" b="4558"/>
          <a:stretch/>
        </p:blipFill>
        <p:spPr>
          <a:xfrm>
            <a:off x="7615306" y="1209909"/>
            <a:ext cx="1229747" cy="13906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2091" r="20731"/>
          <a:stretch/>
        </p:blipFill>
        <p:spPr>
          <a:xfrm>
            <a:off x="8130365" y="2976299"/>
            <a:ext cx="777962" cy="1521229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115304" y="809910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Теоретический блок.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r="29292" b="8691"/>
          <a:stretch/>
        </p:blipFill>
        <p:spPr>
          <a:xfrm>
            <a:off x="7290475" y="3285540"/>
            <a:ext cx="743685" cy="1575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3866" y="1304107"/>
            <a:ext cx="6130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Подросток и алкоголь. Почему люди употребляют алкоголь? Социальный вред алкоголизма.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9818" y="2620639"/>
            <a:ext cx="7782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Последствия употребления алкоголя здоровью подростка.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2678" y="3327469"/>
            <a:ext cx="6313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Уголовная ответственность лиц, совершивших преступление в состоянии опьянения.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2176423" y="4378666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Практический блок.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01717" y="5033991"/>
            <a:ext cx="5262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Тренинг конструктивного взаимодействия «Спасибо, нет!»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Пантомима: «Нет, я не иду с вами».</a:t>
            </a:r>
          </a:p>
        </p:txBody>
      </p:sp>
    </p:spTree>
    <p:extLst>
      <p:ext uri="{BB962C8B-B14F-4D97-AF65-F5344CB8AC3E}">
        <p14:creationId xmlns:p14="http://schemas.microsoft.com/office/powerpoint/2010/main" val="309295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IMG_2542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3245" t="2622" r="5015" b="5993"/>
          <a:stretch>
            <a:fillRect/>
          </a:stretch>
        </p:blipFill>
        <p:spPr>
          <a:xfrm>
            <a:off x="339634" y="3278777"/>
            <a:ext cx="4062549" cy="3187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56" y="216313"/>
            <a:ext cx="6368143" cy="7193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F267F"/>
                </a:solidFill>
              </a:rPr>
              <a:t>День 7: Подведение итогов.</a:t>
            </a:r>
            <a:endParaRPr lang="en-US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594206" y="963180"/>
            <a:ext cx="5105400" cy="555625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491484" y="1701219"/>
            <a:ext cx="5105400" cy="555625"/>
            <a:chOff x="1248" y="2640"/>
            <a:chExt cx="3216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594206" y="2474105"/>
            <a:ext cx="5105400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484437" y="972060"/>
            <a:ext cx="3982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Итоговое анкетирование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8508" y="1710099"/>
            <a:ext cx="4037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Подведение итогов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4437" y="2563986"/>
            <a:ext cx="4432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Анализ достигнутых результатов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58938" y="3108960"/>
            <a:ext cx="4428308" cy="3487782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100" i="1" dirty="0">
                <a:solidFill>
                  <a:srgbClr val="7030A0"/>
                </a:solidFill>
              </a:rPr>
              <a:t>Укрепление здоровья!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100" i="1" dirty="0">
                <a:solidFill>
                  <a:srgbClr val="7030A0"/>
                </a:solidFill>
              </a:rPr>
              <a:t> Формирование навыков ЗОЖ!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100" i="1" dirty="0">
                <a:solidFill>
                  <a:srgbClr val="7030A0"/>
                </a:solidFill>
              </a:rPr>
              <a:t>Развитие негативного отношения к вредным привычкам!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100" i="1" dirty="0">
                <a:solidFill>
                  <a:srgbClr val="7030A0"/>
                </a:solidFill>
              </a:rPr>
              <a:t>Повышение мотивации к занятиям физкультурой и спортом !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100" i="1" dirty="0">
                <a:solidFill>
                  <a:srgbClr val="7030A0"/>
                </a:solidFill>
              </a:rPr>
              <a:t>Улучшение эмоционального состояния !</a:t>
            </a:r>
          </a:p>
        </p:txBody>
      </p:sp>
    </p:spTree>
    <p:extLst>
      <p:ext uri="{BB962C8B-B14F-4D97-AF65-F5344CB8AC3E}">
        <p14:creationId xmlns:p14="http://schemas.microsoft.com/office/powerpoint/2010/main" val="226529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484268" y="636315"/>
            <a:ext cx="7502977" cy="1505994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Направлена на профилактику правонарушений,</a:t>
            </a:r>
            <a:r>
              <a:rPr lang="ru-RU" b="1" dirty="0">
                <a:solidFill>
                  <a:srgbClr val="6F267F"/>
                </a:solidFill>
              </a:rPr>
              <a:t> </a:t>
            </a:r>
            <a:br>
              <a:rPr lang="ru-RU" b="1" dirty="0">
                <a:solidFill>
                  <a:srgbClr val="6F267F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девиантного поведения несовершеннолетних, на воспитание социального интеллекта и навыков здорового образа жизни .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Призвана развить мотивацию к укреплению здоровья.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9429" y="169817"/>
            <a:ext cx="8417379" cy="74458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Программа занятий «КАНИКУЛЫ ЗДОРОВЬЯ»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88129" y="2694203"/>
            <a:ext cx="6008915" cy="4049497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Сформировать необходимые знания, умения, навыки здорового образа жизни и научить использовать полученные знания в повседневной жизни.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Развивать у детей мотивационную сферу безопасного поведения, безопасной жизни, физического воспитания;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Формировать негативное отношение к факторам риска здоровья (сниженная двигательная активность, курение, алкоголь, наркотики и др.).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Информировать о правах и ответственности за нарушение законов и содействовать в формировании навыков законопослушного поведения.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7005" y="2354469"/>
            <a:ext cx="2228851" cy="1126671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Учащиеся 7-11 классов, возраста 12-17 лет.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195943" y="1489167"/>
            <a:ext cx="1737359" cy="10580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Целевая аудитория: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79464" y="4158456"/>
            <a:ext cx="1309009" cy="685367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 дней.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231320" y="3594995"/>
            <a:ext cx="2607129" cy="6749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Длительность реализации: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5555" y="4930516"/>
            <a:ext cx="2462893" cy="1813183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Программа универсальна, ориентирована на работу в разновозрастном коллективе.</a:t>
            </a:r>
          </a:p>
        </p:txBody>
      </p:sp>
      <p:sp>
        <p:nvSpPr>
          <p:cNvPr id="16" name="Овал 15"/>
          <p:cNvSpPr/>
          <p:nvPr/>
        </p:nvSpPr>
        <p:spPr>
          <a:xfrm>
            <a:off x="3615146" y="2260642"/>
            <a:ext cx="4490358" cy="5225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184662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94741184"/>
              </p:ext>
            </p:extLst>
          </p:nvPr>
        </p:nvGraphicFramePr>
        <p:xfrm>
          <a:off x="375555" y="106136"/>
          <a:ext cx="8417379" cy="6564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375556" y="285750"/>
            <a:ext cx="8417379" cy="8082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Механизм реализации программы: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272" y="5586449"/>
            <a:ext cx="1943100" cy="1126671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Беседа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Игра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Анкетирование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18657" y="5586450"/>
            <a:ext cx="2079172" cy="1126671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Мозговой штурм</a:t>
            </a:r>
          </a:p>
          <a:p>
            <a:r>
              <a:rPr lang="ru-RU" dirty="0">
                <a:solidFill>
                  <a:schemeClr val="tx1"/>
                </a:solidFill>
              </a:rPr>
              <a:t>Разминка</a:t>
            </a:r>
          </a:p>
          <a:p>
            <a:r>
              <a:rPr lang="ru-RU" dirty="0">
                <a:solidFill>
                  <a:schemeClr val="tx1"/>
                </a:solidFill>
              </a:rPr>
              <a:t>Самодиагностика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478" y="5172794"/>
            <a:ext cx="4490358" cy="5225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Методы: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13763" y="5499364"/>
            <a:ext cx="2079172" cy="1126671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Дискуссии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Тренинг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Практикум</a:t>
            </a:r>
          </a:p>
        </p:txBody>
      </p:sp>
      <p:sp>
        <p:nvSpPr>
          <p:cNvPr id="13" name="Овал 12"/>
          <p:cNvSpPr/>
          <p:nvPr/>
        </p:nvSpPr>
        <p:spPr>
          <a:xfrm>
            <a:off x="6380389" y="5085066"/>
            <a:ext cx="2669721" cy="5225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Формы:</a:t>
            </a:r>
          </a:p>
        </p:txBody>
      </p:sp>
    </p:spTree>
    <p:extLst>
      <p:ext uri="{BB962C8B-B14F-4D97-AF65-F5344CB8AC3E}">
        <p14:creationId xmlns:p14="http://schemas.microsoft.com/office/powerpoint/2010/main" val="154099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534884" y="954721"/>
            <a:ext cx="7013121" cy="1608866"/>
          </a:xfrm>
          <a:prstGeom prst="roundRect">
            <a:avLst/>
          </a:prstGeom>
          <a:solidFill>
            <a:srgbClr val="F7E8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 время занятий дети слушают сообщения информационного, правового и медицинского характера о негативных факторах, угрожающих здоровью, проводятся психологические минутки и минутки здоровья, играют в подвижные, спортивные игры.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5556" y="285750"/>
            <a:ext cx="8417379" cy="93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Направления работы по реализации программы: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67669038"/>
              </p:ext>
            </p:extLst>
          </p:nvPr>
        </p:nvGraphicFramePr>
        <p:xfrm>
          <a:off x="187774" y="2688293"/>
          <a:ext cx="886641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D0E2E4"/>
              </a:clrFrom>
              <a:clrTo>
                <a:srgbClr val="D0E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r="29292" b="8691"/>
          <a:stretch/>
        </p:blipFill>
        <p:spPr>
          <a:xfrm>
            <a:off x="1175206" y="5282293"/>
            <a:ext cx="743685" cy="15757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2091" r="20731"/>
          <a:stretch/>
        </p:blipFill>
        <p:spPr>
          <a:xfrm>
            <a:off x="176452" y="3959679"/>
            <a:ext cx="777962" cy="15212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25883" b="6098"/>
          <a:stretch/>
        </p:blipFill>
        <p:spPr>
          <a:xfrm>
            <a:off x="7857807" y="4090307"/>
            <a:ext cx="1286193" cy="14222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50"/>
          <a:stretch/>
        </p:blipFill>
        <p:spPr>
          <a:xfrm flipH="1">
            <a:off x="7493791" y="5216978"/>
            <a:ext cx="840922" cy="1456129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3103000" y="2367643"/>
            <a:ext cx="2962490" cy="775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6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584" y="154264"/>
            <a:ext cx="4797661" cy="719315"/>
          </a:xfrm>
        </p:spPr>
        <p:txBody>
          <a:bodyPr/>
          <a:lstStyle/>
          <a:p>
            <a:r>
              <a:rPr lang="ru-RU" b="1" dirty="0">
                <a:solidFill>
                  <a:srgbClr val="6F267F"/>
                </a:solidFill>
              </a:rPr>
              <a:t>День 1: Знакомство</a:t>
            </a:r>
            <a:endParaRPr lang="en-US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408783" y="859564"/>
            <a:ext cx="5457827" cy="534988"/>
            <a:chOff x="1248" y="2030"/>
            <a:chExt cx="3438" cy="337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662" y="2363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29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Здоровье. Здоровый образ жизни.</a:t>
              </a:r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38770" y="3433546"/>
            <a:ext cx="5474291" cy="1201192"/>
            <a:chOff x="1511" y="2729"/>
            <a:chExt cx="6847" cy="687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 flipV="1">
              <a:off x="2770" y="3395"/>
              <a:ext cx="5588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709" y="2601"/>
              <a:ext cx="318" cy="714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868" y="2729"/>
              <a:ext cx="4575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/>
                <a:t>Факторы, угрожающие здоровью. Эти вредные привычки.</a:t>
              </a:r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770" y="2796"/>
              <a:ext cx="49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37707" y="5698468"/>
            <a:ext cx="3605999" cy="937458"/>
            <a:chOff x="1029" y="3403"/>
            <a:chExt cx="3838" cy="177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337" y="3095"/>
              <a:ext cx="135" cy="751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053" y="3403"/>
              <a:ext cx="281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Спортивные игры. </a:t>
              </a:r>
            </a:p>
            <a:p>
              <a:pPr algn="l"/>
              <a:r>
                <a:rPr lang="ru-RU" sz="2400" dirty="0"/>
                <a:t>Конкурс плакатов.</a:t>
              </a:r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171" y="3431"/>
              <a:ext cx="46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25883" b="4558"/>
          <a:stretch/>
        </p:blipFill>
        <p:spPr>
          <a:xfrm flipH="1">
            <a:off x="217311" y="1681114"/>
            <a:ext cx="1663739" cy="13906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2091" r="20731"/>
          <a:stretch/>
        </p:blipFill>
        <p:spPr>
          <a:xfrm>
            <a:off x="8022990" y="3395275"/>
            <a:ext cx="777962" cy="1521229"/>
          </a:xfrm>
          <a:prstGeom prst="rect">
            <a:avLst/>
          </a:prstGeom>
        </p:spPr>
      </p:pic>
      <p:pic>
        <p:nvPicPr>
          <p:cNvPr id="21" name="Рисунок 20" descr="IMG_2518.JPG"/>
          <p:cNvPicPr>
            <a:picLocks noChangeAspect="1"/>
          </p:cNvPicPr>
          <p:nvPr/>
        </p:nvPicPr>
        <p:blipFill>
          <a:blip r:embed="rId4" cstate="print"/>
          <a:srcRect t="14857" r="9286"/>
          <a:stretch>
            <a:fillRect/>
          </a:stretch>
        </p:blipFill>
        <p:spPr>
          <a:xfrm>
            <a:off x="4075613" y="5117225"/>
            <a:ext cx="2194560" cy="1544832"/>
          </a:xfrm>
          <a:prstGeom prst="rect">
            <a:avLst/>
          </a:prstGeom>
        </p:spPr>
      </p:pic>
      <p:pic>
        <p:nvPicPr>
          <p:cNvPr id="22" name="Рисунок 21" descr="IMG_2518.JPG"/>
          <p:cNvPicPr>
            <a:picLocks noChangeAspect="1"/>
          </p:cNvPicPr>
          <p:nvPr/>
        </p:nvPicPr>
        <p:blipFill>
          <a:blip r:embed="rId5" cstate="print"/>
          <a:srcRect l="10624" t="21674"/>
          <a:stretch>
            <a:fillRect/>
          </a:stretch>
        </p:blipFill>
        <p:spPr>
          <a:xfrm>
            <a:off x="6518365" y="5159829"/>
            <a:ext cx="2298803" cy="1510938"/>
          </a:xfrm>
          <a:prstGeom prst="rect">
            <a:avLst/>
          </a:prstGeom>
        </p:spPr>
      </p:pic>
      <p:pic>
        <p:nvPicPr>
          <p:cNvPr id="23" name="Рисунок 22" descr="IMG_251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2541" y="705393"/>
            <a:ext cx="2811356" cy="2681603"/>
          </a:xfrm>
          <a:prstGeom prst="rect">
            <a:avLst/>
          </a:prstGeom>
        </p:spPr>
      </p:pic>
      <p:pic>
        <p:nvPicPr>
          <p:cNvPr id="24" name="Рисунок 23" descr="IMG_2518.JPG"/>
          <p:cNvPicPr>
            <a:picLocks noChangeAspect="1"/>
          </p:cNvPicPr>
          <p:nvPr/>
        </p:nvPicPr>
        <p:blipFill>
          <a:blip r:embed="rId7" cstate="print"/>
          <a:srcRect l="4945" t="3197" r="4719" b="51011"/>
          <a:stretch>
            <a:fillRect/>
          </a:stretch>
        </p:blipFill>
        <p:spPr>
          <a:xfrm>
            <a:off x="2011680" y="1711234"/>
            <a:ext cx="3579223" cy="1528355"/>
          </a:xfrm>
          <a:prstGeom prst="rect">
            <a:avLst/>
          </a:prstGeom>
        </p:spPr>
      </p:pic>
      <p:pic>
        <p:nvPicPr>
          <p:cNvPr id="25" name="Рисунок 24" descr="IMG_2518.JPG"/>
          <p:cNvPicPr>
            <a:picLocks noChangeAspect="1"/>
          </p:cNvPicPr>
          <p:nvPr/>
        </p:nvPicPr>
        <p:blipFill>
          <a:blip r:embed="rId7" cstate="print"/>
          <a:srcRect l="2418" t="47554" r="2631" b="1174"/>
          <a:stretch>
            <a:fillRect/>
          </a:stretch>
        </p:blipFill>
        <p:spPr>
          <a:xfrm>
            <a:off x="4820193" y="3428502"/>
            <a:ext cx="2795453" cy="127154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0477" y="4532811"/>
            <a:ext cx="2053025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16" y="45318"/>
            <a:ext cx="8548363" cy="71931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F267F"/>
                </a:solidFill>
              </a:rPr>
              <a:t>День 2: Занятие 1. Опасность здоровью: курение.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500223" y="1723277"/>
            <a:ext cx="6459541" cy="534988"/>
            <a:chOff x="1248" y="2030"/>
            <a:chExt cx="4069" cy="337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662" y="2363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36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Беседа-дискуссия «Подросток и никотин».</a:t>
              </a:r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1301755" y="2920773"/>
            <a:ext cx="4472029" cy="1873297"/>
            <a:chOff x="972" y="2637"/>
            <a:chExt cx="4721" cy="37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 flipV="1">
              <a:off x="1754" y="3007"/>
              <a:ext cx="393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40" y="2369"/>
              <a:ext cx="131" cy="667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73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158" y="2646"/>
              <a:ext cx="425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561977" y="5054117"/>
            <a:ext cx="5105402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262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Закон РФ «О запрете курения»</a:t>
              </a:r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25883" b="4558"/>
          <a:stretch/>
        </p:blipFill>
        <p:spPr>
          <a:xfrm>
            <a:off x="6986790" y="903877"/>
            <a:ext cx="1229747" cy="13906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2091" r="20731"/>
          <a:stretch/>
        </p:blipFill>
        <p:spPr>
          <a:xfrm>
            <a:off x="504190" y="3265065"/>
            <a:ext cx="777962" cy="1521229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091311" y="885826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Теоретический блок.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2705" y="2795971"/>
            <a:ext cx="37076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Особенности влияния никотина и других токсических веществ на развитие организма человека.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r="29292" b="8691"/>
          <a:stretch/>
        </p:blipFill>
        <p:spPr>
          <a:xfrm>
            <a:off x="5864282" y="5076342"/>
            <a:ext cx="743685" cy="1575707"/>
          </a:xfrm>
          <a:prstGeom prst="rect">
            <a:avLst/>
          </a:prstGeom>
        </p:spPr>
      </p:pic>
      <p:sp>
        <p:nvSpPr>
          <p:cNvPr id="11266" name="AutoShape 2" descr="http://simfchildlibrary.ru/admin/edit/images/434-2cb938c8566fab639905617b075cfb4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simfchildlibrary.ru/admin/edit/images/434-2cb938c8566fab639905617b075cfb4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static.wixstatic.com/media/181f02_704d7be78f9c473b87d814a3d1263ade~mv2.jpg/v1/fit/w_960,h_860,al_c,q_80/fi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fi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0355" y="2708637"/>
            <a:ext cx="2444576" cy="21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4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16" y="45318"/>
            <a:ext cx="8548363" cy="71931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F267F"/>
                </a:solidFill>
              </a:rPr>
              <a:t>День 2: Занятие 1. Опасность здоровью: курение.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52312" y="1467671"/>
            <a:ext cx="6550566" cy="2157271"/>
            <a:chOff x="1278" y="2054"/>
            <a:chExt cx="3144" cy="313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 flipV="1">
              <a:off x="1510" y="2363"/>
              <a:ext cx="2912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400" y="1932"/>
              <a:ext cx="83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361" y="2061"/>
              <a:ext cx="204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408783" y="3816354"/>
            <a:ext cx="7370768" cy="582613"/>
            <a:chOff x="1248" y="3230"/>
            <a:chExt cx="4643" cy="367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 flipV="1">
              <a:off x="1391" y="3597"/>
              <a:ext cx="3822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40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Спортивный праздник «Движение – это жизнь».</a:t>
              </a:r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2</a:t>
              </a:r>
              <a:endParaRPr lang="en-US" sz="2400" b="1" dirty="0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t="5848" r="15716" b="3832"/>
          <a:stretch/>
        </p:blipFill>
        <p:spPr>
          <a:xfrm>
            <a:off x="6335486" y="1247661"/>
            <a:ext cx="2734013" cy="273737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4135" r="11575" b="6737"/>
          <a:stretch/>
        </p:blipFill>
        <p:spPr>
          <a:xfrm flipH="1">
            <a:off x="7689489" y="4398967"/>
            <a:ext cx="1330011" cy="2123638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091311" y="689883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Практический блок.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4119" y="1360062"/>
            <a:ext cx="55887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Тест: «Что мы знаем о курении».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Тренинги конструктивного взаимодействия «Не хочу курить», «Да и нет».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Изготовление рисунков, плакатов о вреде курения.</a:t>
            </a:r>
          </a:p>
        </p:txBody>
      </p:sp>
      <p:pic>
        <p:nvPicPr>
          <p:cNvPr id="17" name="Рисунок 16" descr="IMG_5264.JPG"/>
          <p:cNvPicPr>
            <a:picLocks noChangeAspect="1"/>
          </p:cNvPicPr>
          <p:nvPr/>
        </p:nvPicPr>
        <p:blipFill>
          <a:blip r:embed="rId4" cstate="print"/>
          <a:srcRect t="6286" r="5714"/>
          <a:stretch>
            <a:fillRect/>
          </a:stretch>
        </p:blipFill>
        <p:spPr>
          <a:xfrm>
            <a:off x="1789612" y="4658926"/>
            <a:ext cx="2494369" cy="1859439"/>
          </a:xfrm>
          <a:prstGeom prst="rect">
            <a:avLst/>
          </a:prstGeom>
        </p:spPr>
      </p:pic>
      <p:pic>
        <p:nvPicPr>
          <p:cNvPr id="18" name="Рисунок 17" descr="IMG_52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0702" y="4667635"/>
            <a:ext cx="2479252" cy="18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2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1261"/>
            <a:ext cx="8896165" cy="71931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F267F"/>
                </a:solidFill>
              </a:rPr>
              <a:t>День 3: Занятие 2. Опасность здоровью: наркотики.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344518" y="1602104"/>
            <a:ext cx="7073342" cy="925990"/>
            <a:chOff x="1210" y="2038"/>
            <a:chExt cx="3476" cy="329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662" y="2363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74" y="1974"/>
              <a:ext cx="200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48353" y="3301721"/>
            <a:ext cx="7056445" cy="763148"/>
            <a:chOff x="1248" y="2640"/>
            <a:chExt cx="4445" cy="367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 flipV="1">
              <a:off x="1754" y="3007"/>
              <a:ext cx="393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73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322766" y="4493623"/>
            <a:ext cx="5712273" cy="1907181"/>
            <a:chOff x="1124" y="3257"/>
            <a:chExt cx="3340" cy="323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18" y="3185"/>
              <a:ext cx="101" cy="290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35" y="3295"/>
              <a:ext cx="21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25883" b="4558"/>
          <a:stretch/>
        </p:blipFill>
        <p:spPr>
          <a:xfrm>
            <a:off x="7473381" y="1427843"/>
            <a:ext cx="1229747" cy="13906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2091" r="20731"/>
          <a:stretch/>
        </p:blipFill>
        <p:spPr>
          <a:xfrm>
            <a:off x="8178061" y="3061030"/>
            <a:ext cx="777962" cy="1521229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078249" y="964203"/>
            <a:ext cx="4325818" cy="551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Теоретический блок.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r="29292" b="8691"/>
          <a:stretch/>
        </p:blipFill>
        <p:spPr>
          <a:xfrm>
            <a:off x="6336627" y="4676655"/>
            <a:ext cx="743685" cy="1575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4677" y="1643741"/>
            <a:ext cx="6130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Человек и наркотики. Причины наркомании. Как защититься от наркотика?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1235" y="2967335"/>
            <a:ext cx="722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Информация о наркомании как о болезни, которую человек приобретает по своему собственному выбору.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5116" y="4609589"/>
            <a:ext cx="4892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Законодательство РФ в отношении распространения и приобретения наркотических средств. Наркотики в зеркале статистики.</a:t>
            </a:r>
          </a:p>
        </p:txBody>
      </p:sp>
      <p:pic>
        <p:nvPicPr>
          <p:cNvPr id="25" name="Рисунок 24" descr="55154_1184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43" r="12857"/>
          <a:stretch>
            <a:fillRect/>
          </a:stretch>
        </p:blipFill>
        <p:spPr>
          <a:xfrm>
            <a:off x="6949440" y="4845879"/>
            <a:ext cx="1998617" cy="201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0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3" y="45318"/>
            <a:ext cx="8968897" cy="71931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F267F"/>
                </a:solidFill>
              </a:rPr>
              <a:t>День 3: Занятие 2. Опасность здоровью: наркотики.</a:t>
            </a:r>
            <a:endParaRPr lang="en-US" sz="3200" b="1" dirty="0">
              <a:solidFill>
                <a:srgbClr val="6F26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52312" y="1467671"/>
            <a:ext cx="6550566" cy="2882260"/>
            <a:chOff x="1278" y="2054"/>
            <a:chExt cx="3144" cy="313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 flipV="1">
              <a:off x="1510" y="2363"/>
              <a:ext cx="2912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400" y="1932"/>
              <a:ext cx="83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6" y="207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361" y="2061"/>
              <a:ext cx="204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265092" y="4489365"/>
            <a:ext cx="6294443" cy="582613"/>
            <a:chOff x="1248" y="3230"/>
            <a:chExt cx="3965" cy="367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 flipV="1">
              <a:off x="1391" y="3597"/>
              <a:ext cx="3822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3" y="3257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2</a:t>
              </a:r>
              <a:endParaRPr lang="en-US" sz="2400" b="1" dirty="0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t="5848" r="15716" b="3832"/>
          <a:stretch/>
        </p:blipFill>
        <p:spPr>
          <a:xfrm>
            <a:off x="6571196" y="1247662"/>
            <a:ext cx="2498304" cy="250137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957" y="5519057"/>
            <a:ext cx="2104350" cy="1338943"/>
          </a:xfrm>
          <a:prstGeom prst="rect">
            <a:avLst/>
          </a:prstGeom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2091311" y="689883"/>
            <a:ext cx="4325818" cy="404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Практический блок.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4119" y="1360062"/>
            <a:ext cx="55887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Тренинг принятия решения «Учись говорить нет». Упражнение «Попробуй отказаться».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Игры: «Ассоциации», «Словесный портрет».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Анкета «Наркотики и подросток».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 Конкурс плакатов, буклетов: «Скажем наркотику - нет!»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2778" y="4505652"/>
            <a:ext cx="3224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Спартакиада здоровья.</a:t>
            </a:r>
          </a:p>
        </p:txBody>
      </p:sp>
      <p:pic>
        <p:nvPicPr>
          <p:cNvPr id="19" name="Рисунок 18" descr="IMG_5254.JPG"/>
          <p:cNvPicPr>
            <a:picLocks noChangeAspect="1"/>
          </p:cNvPicPr>
          <p:nvPr/>
        </p:nvPicPr>
        <p:blipFill>
          <a:blip r:embed="rId4" cstate="print"/>
          <a:srcRect l="10429" r="2286" b="12381"/>
          <a:stretch>
            <a:fillRect/>
          </a:stretch>
        </p:blipFill>
        <p:spPr>
          <a:xfrm>
            <a:off x="6165670" y="4493622"/>
            <a:ext cx="2776141" cy="2090057"/>
          </a:xfrm>
          <a:prstGeom prst="rect">
            <a:avLst/>
          </a:prstGeom>
        </p:spPr>
      </p:pic>
      <p:pic>
        <p:nvPicPr>
          <p:cNvPr id="20" name="Рисунок 19" descr="IMG-20191101-WA0001.jpg"/>
          <p:cNvPicPr>
            <a:picLocks noChangeAspect="1"/>
          </p:cNvPicPr>
          <p:nvPr/>
        </p:nvPicPr>
        <p:blipFill>
          <a:blip r:embed="rId5" cstate="print"/>
          <a:srcRect t="8553"/>
          <a:stretch>
            <a:fillRect/>
          </a:stretch>
        </p:blipFill>
        <p:spPr>
          <a:xfrm>
            <a:off x="3462728" y="5094514"/>
            <a:ext cx="2571242" cy="17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28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859</Words>
  <Application>Microsoft Office PowerPoint</Application>
  <PresentationFormat>Экран (4:3)</PresentationFormat>
  <Paragraphs>150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Программа занятий  по профилактике  «вредных привычек»   «Каникулы здоровья».</vt:lpstr>
      <vt:lpstr>Презентация PowerPoint</vt:lpstr>
      <vt:lpstr>Презентация PowerPoint</vt:lpstr>
      <vt:lpstr>Презентация PowerPoint</vt:lpstr>
      <vt:lpstr>День 1: Знакомство</vt:lpstr>
      <vt:lpstr>День 2: Занятие 1. Опасность здоровью: курение.</vt:lpstr>
      <vt:lpstr>День 2: Занятие 1. Опасность здоровью: курение.</vt:lpstr>
      <vt:lpstr>День 3: Занятие 2. Опасность здоровью: наркотики.</vt:lpstr>
      <vt:lpstr>День 3: Занятие 2. Опасность здоровью: наркотики.</vt:lpstr>
      <vt:lpstr>День 4: Занятие 3. Опасность здоровью: ПАВ.</vt:lpstr>
      <vt:lpstr>День 4: Занятие 3. Опасность здоровью: ПАВ.</vt:lpstr>
      <vt:lpstr>День 5: Занятие 4. Опасность здоровью: Вич/Спид.</vt:lpstr>
      <vt:lpstr>День 5: Занятие 4. Опасность здоровью: Вич/Спид.</vt:lpstr>
      <vt:lpstr>День 6: Занятие 5. Опасность здоровью: Алкоголь.</vt:lpstr>
      <vt:lpstr>День 7: Подведение итогов.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Андрей Федотовский</cp:lastModifiedBy>
  <cp:revision>55</cp:revision>
  <dcterms:created xsi:type="dcterms:W3CDTF">2018-09-04T12:10:47Z</dcterms:created>
  <dcterms:modified xsi:type="dcterms:W3CDTF">2024-11-25T10:14:30Z</dcterms:modified>
</cp:coreProperties>
</file>